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3"/>
  </p:sldMasterIdLst>
  <p:notesMasterIdLst>
    <p:notesMasterId r:id="rId7"/>
  </p:notesMasterIdLst>
  <p:sldIdLst>
    <p:sldId id="256" r:id="rId4"/>
    <p:sldId id="257" r:id="rId5"/>
    <p:sldId id="258" r:id="rId6"/>
  </p:sldIdLst>
  <p:sldSz cx="10691813" cy="7559675"/>
  <p:notesSz cx="6808788" cy="99409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D2978"/>
    <a:srgbClr val="E46A32"/>
    <a:srgbClr val="004A2C"/>
    <a:srgbClr val="283278"/>
    <a:srgbClr val="E27E5C"/>
    <a:srgbClr val="5FB7E7"/>
    <a:srgbClr val="0E1326"/>
    <a:srgbClr val="008BD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8AB0A2-44ED-2B1D-D644-B33B15F9ED5E}" v="68" dt="2026-04-21T10:06:57.82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7" d="100"/>
          <a:sy n="97" d="100"/>
        </p:scale>
        <p:origin x="153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1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annah C. Crowther" userId="S::hac@thegreggschools.org::eb9a068b-cadd-403c-9e31-be0332862c9e" providerId="AD" clId="Web-{808AB0A2-44ED-2B1D-D644-B33B15F9ED5E}"/>
    <pc:docChg chg="modSld">
      <pc:chgData name="Hannah C. Crowther" userId="S::hac@thegreggschools.org::eb9a068b-cadd-403c-9e31-be0332862c9e" providerId="AD" clId="Web-{808AB0A2-44ED-2B1D-D644-B33B15F9ED5E}" dt="2026-04-21T10:05:42.566" v="65"/>
      <pc:docMkLst>
        <pc:docMk/>
      </pc:docMkLst>
      <pc:sldChg chg="modSp">
        <pc:chgData name="Hannah C. Crowther" userId="S::hac@thegreggschools.org::eb9a068b-cadd-403c-9e31-be0332862c9e" providerId="AD" clId="Web-{808AB0A2-44ED-2B1D-D644-B33B15F9ED5E}" dt="2026-04-21T10:05:42.566" v="65"/>
        <pc:sldMkLst>
          <pc:docMk/>
          <pc:sldMk cId="706420317" sldId="256"/>
        </pc:sldMkLst>
        <pc:graphicFrameChg chg="mod modGraphic">
          <ac:chgData name="Hannah C. Crowther" userId="S::hac@thegreggschools.org::eb9a068b-cadd-403c-9e31-be0332862c9e" providerId="AD" clId="Web-{808AB0A2-44ED-2B1D-D644-B33B15F9ED5E}" dt="2026-04-21T10:05:42.566" v="65"/>
          <ac:graphicFrameMkLst>
            <pc:docMk/>
            <pc:sldMk cId="706420317" sldId="256"/>
            <ac:graphicFrameMk id="6" creationId="{0F8FB2EA-AEED-FCBF-F0BA-C546937FD1DC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6038" y="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D13F46-DB2C-4B46-8626-DAD42DF04C98}" type="datetimeFigureOut">
              <a:t>4/21/2026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31875" y="1243013"/>
            <a:ext cx="474503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1038" y="4784725"/>
            <a:ext cx="5446712" cy="39131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42450"/>
            <a:ext cx="295116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6038" y="9442450"/>
            <a:ext cx="2951162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F74C6-5575-4632-89B6-3BD423453D28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921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F74C6-5575-4632-89B6-3BD423453D28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597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F74C6-5575-4632-89B6-3BD423453D28}" type="slidenum"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61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4DF74C6-5575-4632-89B6-3BD423453D28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017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407891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170" userDrawn="1">
          <p15:clr>
            <a:srgbClr val="FBAE40"/>
          </p15:clr>
        </p15:guide>
        <p15:guide id="3" pos="6565" userDrawn="1">
          <p15:clr>
            <a:srgbClr val="FBAE40"/>
          </p15:clr>
        </p15:guide>
        <p15:guide id="4" orient="horz" pos="4694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1FF5ECC-A286-1AA9-3459-06A82B89EC6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" y="3653"/>
            <a:ext cx="10682943" cy="755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317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4BD356-65CB-2385-6863-ADC596D5A83F}"/>
              </a:ext>
            </a:extLst>
          </p:cNvPr>
          <p:cNvSpPr txBox="1">
            <a:spLocks/>
          </p:cNvSpPr>
          <p:nvPr/>
        </p:nvSpPr>
        <p:spPr>
          <a:xfrm>
            <a:off x="1038386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spc="100">
                <a:solidFill>
                  <a:schemeClr val="bg1"/>
                </a:solidFill>
              </a:rPr>
              <a:t>MONDAY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F8FB2EA-AEED-FCBF-F0BA-C546937FD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789838"/>
              </p:ext>
            </p:extLst>
          </p:nvPr>
        </p:nvGraphicFramePr>
        <p:xfrm>
          <a:off x="137652" y="1509530"/>
          <a:ext cx="10270323" cy="55204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735">
                  <a:extLst>
                    <a:ext uri="{9D8B030D-6E8A-4147-A177-3AD203B41FA5}">
                      <a16:colId xmlns:a16="http://schemas.microsoft.com/office/drawing/2014/main" val="4246971471"/>
                    </a:ext>
                  </a:extLst>
                </a:gridCol>
                <a:gridCol w="1848465">
                  <a:extLst>
                    <a:ext uri="{9D8B030D-6E8A-4147-A177-3AD203B41FA5}">
                      <a16:colId xmlns:a16="http://schemas.microsoft.com/office/drawing/2014/main" val="260363599"/>
                    </a:ext>
                  </a:extLst>
                </a:gridCol>
                <a:gridCol w="1887793">
                  <a:extLst>
                    <a:ext uri="{9D8B030D-6E8A-4147-A177-3AD203B41FA5}">
                      <a16:colId xmlns:a16="http://schemas.microsoft.com/office/drawing/2014/main" val="2820137305"/>
                    </a:ext>
                  </a:extLst>
                </a:gridCol>
                <a:gridCol w="1897626">
                  <a:extLst>
                    <a:ext uri="{9D8B030D-6E8A-4147-A177-3AD203B41FA5}">
                      <a16:colId xmlns:a16="http://schemas.microsoft.com/office/drawing/2014/main" val="2101905455"/>
                    </a:ext>
                  </a:extLst>
                </a:gridCol>
                <a:gridCol w="1907458">
                  <a:extLst>
                    <a:ext uri="{9D8B030D-6E8A-4147-A177-3AD203B41FA5}">
                      <a16:colId xmlns:a16="http://schemas.microsoft.com/office/drawing/2014/main" val="786977913"/>
                    </a:ext>
                  </a:extLst>
                </a:gridCol>
                <a:gridCol w="1834246">
                  <a:extLst>
                    <a:ext uri="{9D8B030D-6E8A-4147-A177-3AD203B41FA5}">
                      <a16:colId xmlns:a16="http://schemas.microsoft.com/office/drawing/2014/main" val="1846893544"/>
                    </a:ext>
                  </a:extLst>
                </a:gridCol>
              </a:tblGrid>
              <a:tr h="370637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dirty="0">
                          <a:solidFill>
                            <a:schemeClr val="tx2"/>
                          </a:solidFill>
                          <a:latin typeface="+mn-lt"/>
                        </a:rPr>
                        <a:t>SOUP</a:t>
                      </a:r>
                    </a:p>
                  </a:txBody>
                  <a:tcPr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Celery (GF, V)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Red Pepper &amp; Sweet Potato (GF, V)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Mushroom &amp; Tarragon (GF,V)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Curried Parsnip (GF,  V)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Leek &amp; Potato (GF,V)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967083"/>
                  </a:ext>
                </a:extLst>
              </a:tr>
              <a:tr h="871394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dirty="0">
                          <a:solidFill>
                            <a:schemeClr val="tx2"/>
                          </a:solidFill>
                          <a:latin typeface="+mn-lt"/>
                        </a:rPr>
                        <a:t>MAIN COURSE ONE</a:t>
                      </a:r>
                    </a:p>
                  </a:txBody>
                  <a:tcPr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tx2"/>
                          </a:solidFill>
                          <a:latin typeface="+mn-lt"/>
                        </a:rPr>
                        <a:t>Thai Green Vegetable Curry </a:t>
                      </a: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(V)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Chicken, Leek &amp; Bacon Blanquette (stew)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Slow Cooked Meat &amp; Pasta 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Sausage, Sweetcorn &amp; Red Pepper Casserole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Battered Cod </a:t>
                      </a:r>
                    </a:p>
                    <a:p>
                      <a:pPr algn="ctr"/>
                      <a:r>
                        <a:rPr lang="en-US" sz="1200" b="0" i="0">
                          <a:solidFill>
                            <a:schemeClr val="tx2"/>
                          </a:solidFill>
                          <a:latin typeface="+mn-lt"/>
                        </a:rPr>
                        <a:t>Chicken Thighs with </a:t>
                      </a: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Garlic &amp; Rosemary (GF)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0952547"/>
                  </a:ext>
                </a:extLst>
              </a:tr>
              <a:tr h="790395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dirty="0">
                          <a:solidFill>
                            <a:schemeClr val="tx2"/>
                          </a:solidFill>
                          <a:latin typeface="+mn-lt"/>
                        </a:rPr>
                        <a:t>MAIN COURSE TWO</a:t>
                      </a:r>
                    </a:p>
                  </a:txBody>
                  <a:tcPr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Spiced </a:t>
                      </a:r>
                      <a:r>
                        <a:rPr lang="en-US" sz="1200" b="0" i="0" dirty="0" err="1">
                          <a:solidFill>
                            <a:schemeClr val="tx2"/>
                          </a:solidFill>
                          <a:latin typeface="+mn-lt"/>
                        </a:rPr>
                        <a:t>Aubergine</a:t>
                      </a: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 with Tomato and Onion (V)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Saag Aloo (V)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Hearty Root Vegetable &amp; Lentil Pot-au-Feu (GF.V)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Sweet Potato, Red Pepper &amp; Tomato </a:t>
                      </a:r>
                      <a:r>
                        <a:rPr lang="en-US" sz="1200" b="0" i="0">
                          <a:solidFill>
                            <a:schemeClr val="tx2"/>
                          </a:solidFill>
                          <a:latin typeface="+mn-lt"/>
                        </a:rPr>
                        <a:t>Lasagna</a:t>
                      </a: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 (V)</a:t>
                      </a:r>
                    </a:p>
                    <a:p>
                      <a:pPr algn="ctr"/>
                      <a:endParaRPr lang="en-US" sz="1200" b="0" i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Quorn Sausage &amp; Leek Bake with Vegan </a:t>
                      </a:r>
                      <a:r>
                        <a:rPr lang="en-US" sz="1200" b="0" i="0">
                          <a:solidFill>
                            <a:schemeClr val="tx2"/>
                          </a:solidFill>
                          <a:latin typeface="+mn-lt"/>
                        </a:rPr>
                        <a:t>Cheese &amp; Croutons 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Mushroom Stroganoff &amp; Rice (V)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8019307"/>
                  </a:ext>
                </a:extLst>
              </a:tr>
              <a:tr h="1373779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dirty="0">
                          <a:solidFill>
                            <a:schemeClr val="tx2"/>
                          </a:solidFill>
                          <a:latin typeface="+mn-lt"/>
                        </a:rPr>
                        <a:t>ON THE SIDE</a:t>
                      </a:r>
                    </a:p>
                  </a:txBody>
                  <a:tcPr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Naan Bread, Bhaji, Rice, Raita, Red Onion Salad &amp; Mango Chutney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Buttered Crushed New Potato 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Roasted Broccoli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Glazed Peas</a:t>
                      </a:r>
                    </a:p>
                    <a:p>
                      <a:pPr lvl="0" algn="ctr">
                        <a:buNone/>
                      </a:pPr>
                      <a:endParaRPr lang="en-US" sz="1200" b="0" i="0" dirty="0">
                        <a:solidFill>
                          <a:schemeClr val="tx2"/>
                        </a:solidFill>
                        <a:latin typeface="+mn-lt"/>
                      </a:endParaRP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Garlic Focaccia 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Dressed Rocket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Coleslaw with Apple &amp; Red Cabbage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Thyme &amp; Garlic Wedges 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Garlic </a:t>
                      </a:r>
                      <a:r>
                        <a:rPr lang="en-US" sz="1200" b="0" i="0" dirty="0" err="1">
                          <a:solidFill>
                            <a:schemeClr val="tx2"/>
                          </a:solidFill>
                          <a:latin typeface="+mn-lt"/>
                        </a:rPr>
                        <a:t>Courgette</a:t>
                      </a:r>
                      <a:endParaRPr lang="en-US" sz="1200" b="0" i="0">
                        <a:solidFill>
                          <a:schemeClr val="tx2"/>
                        </a:solidFill>
                        <a:latin typeface="+mn-lt"/>
                      </a:endParaRP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Roasted Carrots 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Chips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Peas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Curry Sauce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Tartare Sauce 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2544790"/>
                  </a:ext>
                </a:extLst>
              </a:tr>
              <a:tr h="564567"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b="0" i="0" dirty="0">
                          <a:solidFill>
                            <a:schemeClr val="tx2"/>
                          </a:solidFill>
                          <a:latin typeface="+mn-lt"/>
                        </a:rPr>
                        <a:t>PASTA &amp; JACKET BAR</a:t>
                      </a:r>
                    </a:p>
                  </a:txBody>
                  <a:tcPr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 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3786012"/>
                  </a:ext>
                </a:extLst>
              </a:tr>
              <a:tr h="530914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093826"/>
                  </a:ext>
                </a:extLst>
              </a:tr>
              <a:tr h="790395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dirty="0">
                          <a:solidFill>
                            <a:schemeClr val="tx2"/>
                          </a:solidFill>
                          <a:latin typeface="+mn-lt"/>
                        </a:rPr>
                        <a:t>DESSERT</a:t>
                      </a:r>
                    </a:p>
                  </a:txBody>
                  <a:tcPr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accent3"/>
                          </a:solidFill>
                          <a:latin typeface="+mn-lt"/>
                        </a:rPr>
                        <a:t>Pineapple Upside Down Cake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accent3"/>
                          </a:solidFill>
                          <a:latin typeface="+mn-lt"/>
                        </a:rPr>
                        <a:t>Fruits of the Forest Cheesecake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accent3"/>
                          </a:solidFill>
                          <a:latin typeface="+mn-lt"/>
                        </a:rPr>
                        <a:t>Carrot Cake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accent3"/>
                          </a:solidFill>
                          <a:latin typeface="+mn-lt"/>
                        </a:rPr>
                        <a:t>Trifle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accent3"/>
                          </a:solidFill>
                          <a:latin typeface="+mn-lt"/>
                        </a:rPr>
                        <a:t>Pear Sponge &amp; Chocolate Sauce</a:t>
                      </a:r>
                    </a:p>
                  </a:txBody>
                  <a:tcPr marL="216000" marR="216000" marT="72000" marB="72000" anchor="ctr">
                    <a:lnL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0815919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11A40291-737B-0371-2204-DBA45E556348}"/>
              </a:ext>
            </a:extLst>
          </p:cNvPr>
          <p:cNvSpPr txBox="1">
            <a:spLocks/>
          </p:cNvSpPr>
          <p:nvPr/>
        </p:nvSpPr>
        <p:spPr>
          <a:xfrm>
            <a:off x="1026354" y="579587"/>
            <a:ext cx="180000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algn="ctr"/>
            <a:r>
              <a:rPr lang="en-US" sz="1200" spc="100" dirty="0">
                <a:solidFill>
                  <a:schemeClr val="bg1"/>
                </a:solidFill>
              </a:rPr>
              <a:t>WEEK 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A6B991-5CC7-634F-F398-C7DD64A6A161}"/>
              </a:ext>
            </a:extLst>
          </p:cNvPr>
          <p:cNvSpPr txBox="1">
            <a:spLocks/>
          </p:cNvSpPr>
          <p:nvPr/>
        </p:nvSpPr>
        <p:spPr>
          <a:xfrm>
            <a:off x="2927149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spc="100">
                <a:solidFill>
                  <a:schemeClr val="bg1"/>
                </a:solidFill>
              </a:rPr>
              <a:t>TUESDAY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63FEE6-81B4-E90A-39D7-189707B8265C}"/>
              </a:ext>
            </a:extLst>
          </p:cNvPr>
          <p:cNvSpPr txBox="1">
            <a:spLocks/>
          </p:cNvSpPr>
          <p:nvPr/>
        </p:nvSpPr>
        <p:spPr>
          <a:xfrm>
            <a:off x="4821550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spc="100">
                <a:solidFill>
                  <a:schemeClr val="bg1"/>
                </a:solidFill>
              </a:rPr>
              <a:t>WEDNESDAY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B01CE0-1BD0-8057-75B7-8F260896F18E}"/>
              </a:ext>
            </a:extLst>
          </p:cNvPr>
          <p:cNvSpPr txBox="1">
            <a:spLocks/>
          </p:cNvSpPr>
          <p:nvPr/>
        </p:nvSpPr>
        <p:spPr>
          <a:xfrm>
            <a:off x="6714763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spc="100">
                <a:solidFill>
                  <a:schemeClr val="bg1"/>
                </a:solidFill>
              </a:rPr>
              <a:t>THURSDAY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BFB7CB-0D26-5F65-4082-08241307190B}"/>
              </a:ext>
            </a:extLst>
          </p:cNvPr>
          <p:cNvSpPr txBox="1">
            <a:spLocks/>
          </p:cNvSpPr>
          <p:nvPr/>
        </p:nvSpPr>
        <p:spPr>
          <a:xfrm>
            <a:off x="8607976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100" spc="100">
                <a:solidFill>
                  <a:schemeClr val="bg1"/>
                </a:solidFill>
              </a:rPr>
              <a:t>FRIDAY</a:t>
            </a:r>
          </a:p>
        </p:txBody>
      </p:sp>
    </p:spTree>
    <p:extLst>
      <p:ext uri="{BB962C8B-B14F-4D97-AF65-F5344CB8AC3E}">
        <p14:creationId xmlns:p14="http://schemas.microsoft.com/office/powerpoint/2010/main" val="7064203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4BD356-65CB-2385-6863-ADC596D5A83F}"/>
              </a:ext>
            </a:extLst>
          </p:cNvPr>
          <p:cNvSpPr txBox="1">
            <a:spLocks/>
          </p:cNvSpPr>
          <p:nvPr/>
        </p:nvSpPr>
        <p:spPr>
          <a:xfrm>
            <a:off x="1038386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MONDAY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F8FB2EA-AEED-FCBF-F0BA-C546937FD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3504179"/>
              </p:ext>
            </p:extLst>
          </p:nvPr>
        </p:nvGraphicFramePr>
        <p:xfrm>
          <a:off x="137652" y="1509530"/>
          <a:ext cx="10270323" cy="55735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735">
                  <a:extLst>
                    <a:ext uri="{9D8B030D-6E8A-4147-A177-3AD203B41FA5}">
                      <a16:colId xmlns:a16="http://schemas.microsoft.com/office/drawing/2014/main" val="4246971471"/>
                    </a:ext>
                  </a:extLst>
                </a:gridCol>
                <a:gridCol w="1848465">
                  <a:extLst>
                    <a:ext uri="{9D8B030D-6E8A-4147-A177-3AD203B41FA5}">
                      <a16:colId xmlns:a16="http://schemas.microsoft.com/office/drawing/2014/main" val="260363599"/>
                    </a:ext>
                  </a:extLst>
                </a:gridCol>
                <a:gridCol w="1887793">
                  <a:extLst>
                    <a:ext uri="{9D8B030D-6E8A-4147-A177-3AD203B41FA5}">
                      <a16:colId xmlns:a16="http://schemas.microsoft.com/office/drawing/2014/main" val="2820137305"/>
                    </a:ext>
                  </a:extLst>
                </a:gridCol>
                <a:gridCol w="1897626">
                  <a:extLst>
                    <a:ext uri="{9D8B030D-6E8A-4147-A177-3AD203B41FA5}">
                      <a16:colId xmlns:a16="http://schemas.microsoft.com/office/drawing/2014/main" val="2101905455"/>
                    </a:ext>
                  </a:extLst>
                </a:gridCol>
                <a:gridCol w="1907458">
                  <a:extLst>
                    <a:ext uri="{9D8B030D-6E8A-4147-A177-3AD203B41FA5}">
                      <a16:colId xmlns:a16="http://schemas.microsoft.com/office/drawing/2014/main" val="786977913"/>
                    </a:ext>
                  </a:extLst>
                </a:gridCol>
                <a:gridCol w="1834246">
                  <a:extLst>
                    <a:ext uri="{9D8B030D-6E8A-4147-A177-3AD203B41FA5}">
                      <a16:colId xmlns:a16="http://schemas.microsoft.com/office/drawing/2014/main" val="1846893544"/>
                    </a:ext>
                  </a:extLst>
                </a:gridCol>
              </a:tblGrid>
              <a:tr h="370637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dirty="0">
                          <a:solidFill>
                            <a:schemeClr val="tx2"/>
                          </a:solidFill>
                          <a:latin typeface="+mn-lt"/>
                        </a:rPr>
                        <a:t>SOUP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Carrot &amp; Cumin     (GF, 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Cream of White Onion (V, GF)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Pea &amp; Mint          (GF,V)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Sweetcorn Chowder (GF,V)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Spring Vegetable (GF,V)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967083"/>
                  </a:ext>
                </a:extLst>
              </a:tr>
              <a:tr h="997401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dirty="0">
                          <a:solidFill>
                            <a:schemeClr val="tx2"/>
                          </a:solidFill>
                          <a:latin typeface="+mn-lt"/>
                        </a:rPr>
                        <a:t>MAIN COURSE ONE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Sausage, Leek &amp;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Mashed Pie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Beef &amp; Pesto Lasagna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Roast Pork Loin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Apple Sauce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Yorkshire Pudding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Chicken &amp; Mushroom Pie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Breaded Fish 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Jumbo Sausage in a bun with Mustard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0952547"/>
                  </a:ext>
                </a:extLst>
              </a:tr>
              <a:tr h="790395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>
                          <a:solidFill>
                            <a:schemeClr val="tx2"/>
                          </a:solidFill>
                          <a:latin typeface="+mn-lt"/>
                        </a:rPr>
                        <a:t>MAIN COURSE TWO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Chickpea &amp; </a:t>
                      </a:r>
                      <a:r>
                        <a:rPr lang="en-US" sz="1200" b="0" i="0" dirty="0" err="1">
                          <a:solidFill>
                            <a:schemeClr val="tx2"/>
                          </a:solidFill>
                          <a:latin typeface="+mn-lt"/>
                        </a:rPr>
                        <a:t>Aubergine</a:t>
                      </a: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 Tagine (V)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Beetroot &amp; Onion Sausage Roll (V)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Herbie Mushroom &amp; Red Pepper with Feta Crumble Topping (V)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Leek and Gruyere Tart with Caramelized Red Onion &amp; Goats Cheese (V)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Vegetable Quesadillas with Tomato Salsa (V)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8019307"/>
                  </a:ext>
                </a:extLst>
              </a:tr>
              <a:tr h="1373779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>
                          <a:solidFill>
                            <a:schemeClr val="tx2"/>
                          </a:solidFill>
                          <a:latin typeface="+mn-lt"/>
                        </a:rPr>
                        <a:t>ON THE SIDE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u="none" strike="noStrike" noProof="0">
                          <a:solidFill>
                            <a:schemeClr val="tx2"/>
                          </a:solidFill>
                        </a:rPr>
                        <a:t>Parmentier </a:t>
                      </a:r>
                      <a:r>
                        <a:rPr lang="en-US" sz="1200" b="0" i="0">
                          <a:solidFill>
                            <a:schemeClr val="tx2"/>
                          </a:solidFill>
                          <a:latin typeface="+mn-lt"/>
                        </a:rPr>
                        <a:t>Potatoes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Sweetcorn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Green Beans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Garlic Bread 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Mixed Leaf Salad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Salad</a:t>
                      </a:r>
                    </a:p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Celeriac Roulade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Roasted Potatoes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Crushed Root Vegetables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Sweet Potato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Spicy Wedges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Roasted Cauliflower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Cajan Beans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Chips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Peas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Curry Sauce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Tartare Sauce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2544790"/>
                  </a:ext>
                </a:extLst>
              </a:tr>
              <a:tr h="564567"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b="0" i="0">
                          <a:solidFill>
                            <a:schemeClr val="tx2"/>
                          </a:solidFill>
                          <a:latin typeface="+mn-lt"/>
                        </a:rPr>
                        <a:t>PASTA &amp; JACKET BAR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3786012"/>
                  </a:ext>
                </a:extLst>
              </a:tr>
              <a:tr h="46208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093826"/>
                  </a:ext>
                </a:extLst>
              </a:tr>
              <a:tr h="790395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dirty="0">
                          <a:solidFill>
                            <a:schemeClr val="tx2"/>
                          </a:solidFill>
                          <a:latin typeface="+mn-lt"/>
                        </a:rPr>
                        <a:t>DESSERT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accent3"/>
                          </a:solidFill>
                          <a:latin typeface="+mn-lt"/>
                        </a:rPr>
                        <a:t>White Chocolate &amp; Raspberry Blondie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accent3"/>
                          </a:solidFill>
                          <a:latin typeface="+mn-lt"/>
                        </a:rPr>
                        <a:t>Banana &amp; Caramel Bread &amp; Butter Pudding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accent3"/>
                          </a:solidFill>
                          <a:latin typeface="+mn-lt"/>
                        </a:rPr>
                        <a:t>Panna Cotta With Fruit Compote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accent3"/>
                          </a:solidFill>
                          <a:latin typeface="+mn-lt"/>
                        </a:rPr>
                        <a:t>Cherry Clafoutis &amp; Cream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accent3"/>
                          </a:solidFill>
                          <a:latin typeface="+mn-lt"/>
                        </a:rPr>
                        <a:t>Digestive, Apple &amp; Caramel Crumble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0815919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11A40291-737B-0371-2204-DBA45E556348}"/>
              </a:ext>
            </a:extLst>
          </p:cNvPr>
          <p:cNvSpPr txBox="1">
            <a:spLocks/>
          </p:cNvSpPr>
          <p:nvPr/>
        </p:nvSpPr>
        <p:spPr>
          <a:xfrm>
            <a:off x="1026354" y="579587"/>
            <a:ext cx="180000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WEEK 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A6B991-5CC7-634F-F398-C7DD64A6A161}"/>
              </a:ext>
            </a:extLst>
          </p:cNvPr>
          <p:cNvSpPr txBox="1">
            <a:spLocks/>
          </p:cNvSpPr>
          <p:nvPr/>
        </p:nvSpPr>
        <p:spPr>
          <a:xfrm>
            <a:off x="2927149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TUESDAY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63FEE6-81B4-E90A-39D7-189707B8265C}"/>
              </a:ext>
            </a:extLst>
          </p:cNvPr>
          <p:cNvSpPr txBox="1">
            <a:spLocks/>
          </p:cNvSpPr>
          <p:nvPr/>
        </p:nvSpPr>
        <p:spPr>
          <a:xfrm>
            <a:off x="4821550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WEDNESDAY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B01CE0-1BD0-8057-75B7-8F260896F18E}"/>
              </a:ext>
            </a:extLst>
          </p:cNvPr>
          <p:cNvSpPr txBox="1">
            <a:spLocks/>
          </p:cNvSpPr>
          <p:nvPr/>
        </p:nvSpPr>
        <p:spPr>
          <a:xfrm>
            <a:off x="6714763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THURSDAY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BFB7CB-0D26-5F65-4082-08241307190B}"/>
              </a:ext>
            </a:extLst>
          </p:cNvPr>
          <p:cNvSpPr txBox="1">
            <a:spLocks/>
          </p:cNvSpPr>
          <p:nvPr/>
        </p:nvSpPr>
        <p:spPr>
          <a:xfrm>
            <a:off x="8607976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FRIDAY</a:t>
            </a:r>
          </a:p>
        </p:txBody>
      </p:sp>
    </p:spTree>
    <p:extLst>
      <p:ext uri="{BB962C8B-B14F-4D97-AF65-F5344CB8AC3E}">
        <p14:creationId xmlns:p14="http://schemas.microsoft.com/office/powerpoint/2010/main" val="1665007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4BD356-65CB-2385-6863-ADC596D5A83F}"/>
              </a:ext>
            </a:extLst>
          </p:cNvPr>
          <p:cNvSpPr txBox="1">
            <a:spLocks/>
          </p:cNvSpPr>
          <p:nvPr/>
        </p:nvSpPr>
        <p:spPr>
          <a:xfrm>
            <a:off x="1038386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MONDAY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0F8FB2EA-AEED-FCBF-F0BA-C546937FD1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3305008"/>
              </p:ext>
            </p:extLst>
          </p:nvPr>
        </p:nvGraphicFramePr>
        <p:xfrm>
          <a:off x="137652" y="1509530"/>
          <a:ext cx="10270323" cy="5627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94735">
                  <a:extLst>
                    <a:ext uri="{9D8B030D-6E8A-4147-A177-3AD203B41FA5}">
                      <a16:colId xmlns:a16="http://schemas.microsoft.com/office/drawing/2014/main" val="4246971471"/>
                    </a:ext>
                  </a:extLst>
                </a:gridCol>
                <a:gridCol w="1848465">
                  <a:extLst>
                    <a:ext uri="{9D8B030D-6E8A-4147-A177-3AD203B41FA5}">
                      <a16:colId xmlns:a16="http://schemas.microsoft.com/office/drawing/2014/main" val="260363599"/>
                    </a:ext>
                  </a:extLst>
                </a:gridCol>
                <a:gridCol w="1887793">
                  <a:extLst>
                    <a:ext uri="{9D8B030D-6E8A-4147-A177-3AD203B41FA5}">
                      <a16:colId xmlns:a16="http://schemas.microsoft.com/office/drawing/2014/main" val="2820137305"/>
                    </a:ext>
                  </a:extLst>
                </a:gridCol>
                <a:gridCol w="1897626">
                  <a:extLst>
                    <a:ext uri="{9D8B030D-6E8A-4147-A177-3AD203B41FA5}">
                      <a16:colId xmlns:a16="http://schemas.microsoft.com/office/drawing/2014/main" val="2101905455"/>
                    </a:ext>
                  </a:extLst>
                </a:gridCol>
                <a:gridCol w="1907458">
                  <a:extLst>
                    <a:ext uri="{9D8B030D-6E8A-4147-A177-3AD203B41FA5}">
                      <a16:colId xmlns:a16="http://schemas.microsoft.com/office/drawing/2014/main" val="786977913"/>
                    </a:ext>
                  </a:extLst>
                </a:gridCol>
                <a:gridCol w="1834246">
                  <a:extLst>
                    <a:ext uri="{9D8B030D-6E8A-4147-A177-3AD203B41FA5}">
                      <a16:colId xmlns:a16="http://schemas.microsoft.com/office/drawing/2014/main" val="1846893544"/>
                    </a:ext>
                  </a:extLst>
                </a:gridCol>
              </a:tblGrid>
              <a:tr h="524276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dirty="0">
                          <a:solidFill>
                            <a:schemeClr val="tx2"/>
                          </a:solidFill>
                          <a:latin typeface="+mn-lt"/>
                        </a:rPr>
                        <a:t>SOUP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en-US" sz="1200" b="0" i="0">
                          <a:solidFill>
                            <a:schemeClr val="tx2"/>
                          </a:solidFill>
                          <a:latin typeface="+mn-lt"/>
                        </a:rPr>
                        <a:t>Malaysian</a:t>
                      </a: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 Vegetable      (GF, 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French Onion </a:t>
                      </a:r>
                    </a:p>
                    <a:p>
                      <a:pPr marL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(GF, 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Broccoli &amp; Stilton 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(GF,V)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(GF, 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Cauliflower (GF,V)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6967083"/>
                  </a:ext>
                </a:extLst>
              </a:tr>
              <a:tr h="997401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 dirty="0">
                          <a:solidFill>
                            <a:schemeClr val="tx2"/>
                          </a:solidFill>
                          <a:latin typeface="+mn-lt"/>
                        </a:rPr>
                        <a:t>MAIN COURSE ONE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Mac &amp; Cheese with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BBQ Sausage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Cajun Chicken,     Spicey Minced Pork &amp; Sweet Chili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Keema Curry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Beef &amp; Guinness Pie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Chicken &amp; Sun Blushed Tomato Fricassee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Battered Cod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Breaded Crunchy Chicken Strips in Brioche Bun 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Spring Slaw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80952547"/>
                  </a:ext>
                </a:extLst>
              </a:tr>
              <a:tr h="790395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>
                          <a:solidFill>
                            <a:schemeClr val="tx2"/>
                          </a:solidFill>
                          <a:latin typeface="+mn-lt"/>
                        </a:rPr>
                        <a:t>MAIN COURSE TWO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Mac &amp; Cheese (V)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Sweet Potato &amp; Pepper Curry (GF,V)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Double Cheese &amp; Spring Vegetable Pie (V)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1"/>
                          </a:solidFill>
                          <a:latin typeface="+mn-lt"/>
                        </a:rPr>
                        <a:t>Butternut Squash &amp; Parmesan Risotto (V)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Leek, Mushroom &amp; Cheese Quiche (V)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8019307"/>
                  </a:ext>
                </a:extLst>
              </a:tr>
              <a:tr h="1373779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>
                          <a:solidFill>
                            <a:schemeClr val="tx2"/>
                          </a:solidFill>
                          <a:latin typeface="+mn-lt"/>
                        </a:rPr>
                        <a:t>ON THE SIDE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Garlic Bread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Glazed Carrots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Rice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Naan Bread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Mango Chutney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Raita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Red Onion Salad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Crushed New Potatoes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Braised Savoy</a:t>
                      </a:r>
                    </a:p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Roasted Carrots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Salted Wedges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Chips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Peas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Curry Sauce</a:t>
                      </a:r>
                    </a:p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Tartare Sauce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2544790"/>
                  </a:ext>
                </a:extLst>
              </a:tr>
              <a:tr h="564567">
                <a:tc rowSpan="2">
                  <a:txBody>
                    <a:bodyPr/>
                    <a:lstStyle/>
                    <a:p>
                      <a:pPr algn="ctr"/>
                      <a:r>
                        <a:rPr lang="en-US" sz="1000" b="0" i="0">
                          <a:solidFill>
                            <a:schemeClr val="tx2"/>
                          </a:solidFill>
                          <a:latin typeface="+mn-lt"/>
                        </a:rPr>
                        <a:t>PASTA &amp; JACKET BAR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tx2"/>
                          </a:solidFill>
                          <a:latin typeface="+mn-lt"/>
                        </a:rPr>
                        <a:t>Tomato &amp; Basil Sauce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3786012"/>
                  </a:ext>
                </a:extLst>
              </a:tr>
              <a:tr h="52554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Baked Beans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9093826"/>
                  </a:ext>
                </a:extLst>
              </a:tr>
              <a:tr h="790395">
                <a:tc>
                  <a:txBody>
                    <a:bodyPr/>
                    <a:lstStyle/>
                    <a:p>
                      <a:pPr algn="ctr"/>
                      <a:r>
                        <a:rPr lang="en-US" sz="1000" b="0" i="0">
                          <a:solidFill>
                            <a:schemeClr val="tx2"/>
                          </a:solidFill>
                          <a:latin typeface="+mn-lt"/>
                        </a:rPr>
                        <a:t>DESSERT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>
                          <a:solidFill>
                            <a:schemeClr val="accent3"/>
                          </a:solidFill>
                          <a:latin typeface="+mn-lt"/>
                        </a:rPr>
                        <a:t>Raspberry Eaton Mess 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accent3"/>
                          </a:solidFill>
                          <a:latin typeface="+mn-lt"/>
                        </a:rPr>
                        <a:t>Sticky Toffee Sponge &amp; Toffee Sauce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0">
                      <a:noFill/>
                    </a:lnTlToBr>
                    <a:lnBlToTr w="0"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accent3"/>
                          </a:solidFill>
                          <a:latin typeface="+mn-lt"/>
                        </a:rPr>
                        <a:t>Cookie Topped Brownie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accent3"/>
                          </a:solidFill>
                          <a:latin typeface="+mn-lt"/>
                        </a:rPr>
                        <a:t>Steamed Spotted Dick &amp; Custard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0" i="0" dirty="0">
                          <a:solidFill>
                            <a:schemeClr val="accent3"/>
                          </a:solidFill>
                          <a:latin typeface="+mn-lt"/>
                        </a:rPr>
                        <a:t>Banana Sponge &amp; Cream</a:t>
                      </a:r>
                    </a:p>
                  </a:txBody>
                  <a:tcPr marL="216000" marR="216000" marT="72000" marB="7200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50815919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11A40291-737B-0371-2204-DBA45E556348}"/>
              </a:ext>
            </a:extLst>
          </p:cNvPr>
          <p:cNvSpPr txBox="1">
            <a:spLocks/>
          </p:cNvSpPr>
          <p:nvPr/>
        </p:nvSpPr>
        <p:spPr>
          <a:xfrm>
            <a:off x="1026354" y="579587"/>
            <a:ext cx="1800001" cy="276999"/>
          </a:xfrm>
          <a:prstGeom prst="rect">
            <a:avLst/>
          </a:prstGeom>
          <a:noFill/>
        </p:spPr>
        <p:txBody>
          <a:bodyPr wrap="square" lIns="91440" tIns="45720" rIns="91440" bIns="45720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10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WEEK </a:t>
            </a:r>
            <a:r>
              <a:rPr lang="en-US" sz="1200" spc="100" dirty="0">
                <a:solidFill>
                  <a:srgbClr val="FFFFFF"/>
                </a:solidFill>
                <a:latin typeface="Gill Sans MT" panose="020B0502020104020203"/>
              </a:rPr>
              <a:t>3</a:t>
            </a:r>
            <a:endParaRPr kumimoji="0" lang="en-US" sz="1200" b="0" i="0" u="none" strike="noStrike" kern="1200" cap="none" spc="10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A6B991-5CC7-634F-F398-C7DD64A6A161}"/>
              </a:ext>
            </a:extLst>
          </p:cNvPr>
          <p:cNvSpPr txBox="1">
            <a:spLocks/>
          </p:cNvSpPr>
          <p:nvPr/>
        </p:nvSpPr>
        <p:spPr>
          <a:xfrm>
            <a:off x="2927149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TUESDAY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863FEE6-81B4-E90A-39D7-189707B8265C}"/>
              </a:ext>
            </a:extLst>
          </p:cNvPr>
          <p:cNvSpPr txBox="1">
            <a:spLocks/>
          </p:cNvSpPr>
          <p:nvPr/>
        </p:nvSpPr>
        <p:spPr>
          <a:xfrm>
            <a:off x="4821550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WEDNESDAY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DB01CE0-1BD0-8057-75B7-8F260896F18E}"/>
              </a:ext>
            </a:extLst>
          </p:cNvPr>
          <p:cNvSpPr txBox="1">
            <a:spLocks/>
          </p:cNvSpPr>
          <p:nvPr/>
        </p:nvSpPr>
        <p:spPr>
          <a:xfrm>
            <a:off x="6714763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THURSDAY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BFB7CB-0D26-5F65-4082-08241307190B}"/>
              </a:ext>
            </a:extLst>
          </p:cNvPr>
          <p:cNvSpPr txBox="1">
            <a:spLocks/>
          </p:cNvSpPr>
          <p:nvPr/>
        </p:nvSpPr>
        <p:spPr>
          <a:xfrm>
            <a:off x="8607976" y="1249845"/>
            <a:ext cx="1800000" cy="2616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10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Gill Sans MT" panose="020B0502020104020203"/>
                <a:ea typeface="+mn-ea"/>
                <a:cs typeface="+mn-cs"/>
              </a:rPr>
              <a:t>FRIDAY</a:t>
            </a:r>
          </a:p>
        </p:txBody>
      </p:sp>
    </p:spTree>
    <p:extLst>
      <p:ext uri="{BB962C8B-B14F-4D97-AF65-F5344CB8AC3E}">
        <p14:creationId xmlns:p14="http://schemas.microsoft.com/office/powerpoint/2010/main" val="933546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homas Franks">
      <a:dk1>
        <a:srgbClr val="4C4D4C"/>
      </a:dk1>
      <a:lt1>
        <a:srgbClr val="FFFFFF"/>
      </a:lt1>
      <a:dk2>
        <a:srgbClr val="323853"/>
      </a:dk2>
      <a:lt2>
        <a:srgbClr val="E8E8E8"/>
      </a:lt2>
      <a:accent1>
        <a:srgbClr val="D14855"/>
      </a:accent1>
      <a:accent2>
        <a:srgbClr val="E39700"/>
      </a:accent2>
      <a:accent3>
        <a:srgbClr val="008AD1"/>
      </a:accent3>
      <a:accent4>
        <a:srgbClr val="86CABA"/>
      </a:accent4>
      <a:accent5>
        <a:srgbClr val="D173BE"/>
      </a:accent5>
      <a:accent6>
        <a:srgbClr val="7FC159"/>
      </a:accent6>
      <a:hlink>
        <a:srgbClr val="4C4D4C"/>
      </a:hlink>
      <a:folHlink>
        <a:srgbClr val="4C4D4C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 Gregg School Menu Template Weekly Print Landscape" id="{5869199C-720D-AA44-A3F7-EEE7D2E1699E}" vid="{543393A4-6E36-3C46-930D-A58B7B48661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09A456067C92499F20A922ED4C6A94" ma:contentTypeVersion="18" ma:contentTypeDescription="Create a new document." ma:contentTypeScope="" ma:versionID="a280a95774645c8264e8218d00f80651">
  <xsd:schema xmlns:xsd="http://www.w3.org/2001/XMLSchema" xmlns:xs="http://www.w3.org/2001/XMLSchema" xmlns:p="http://schemas.microsoft.com/office/2006/metadata/properties" xmlns:ns2="ead5e53c-f7a7-44c5-8d82-5db37c357164" xmlns:ns3="43c731af-c8c4-4bde-b8a0-824352cc08fd" targetNamespace="http://schemas.microsoft.com/office/2006/metadata/properties" ma:root="true" ma:fieldsID="9313e88548a4dc4df71f4e3a143da5b4" ns2:_="" ns3:_="">
    <xsd:import namespace="ead5e53c-f7a7-44c5-8d82-5db37c357164"/>
    <xsd:import namespace="43c731af-c8c4-4bde-b8a0-824352cc08f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5e53c-f7a7-44c5-8d82-5db37c35716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3c80a97b-d478-4187-8e34-e668098b76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c731af-c8c4-4bde-b8a0-824352cc08fd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cae49d45-1525-46c3-b70f-392e93f0513a}" ma:internalName="TaxCatchAll" ma:showField="CatchAllData" ma:web="43c731af-c8c4-4bde-b8a0-824352cc08f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C9C1803-E448-4331-85BD-2ECCF4C8B0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6F73FC6-763B-4439-9B80-78DF75103245}">
  <ds:schemaRefs>
    <ds:schemaRef ds:uri="43c731af-c8c4-4bde-b8a0-824352cc08fd"/>
    <ds:schemaRef ds:uri="ead5e53c-f7a7-44c5-8d82-5db37c357164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The Gregg School Menu Template Weekly Print Landscape</Template>
  <TotalTime>4338</TotalTime>
  <Words>699</Words>
  <Application>Microsoft Office PowerPoint</Application>
  <PresentationFormat>Custom</PresentationFormat>
  <Paragraphs>185</Paragraphs>
  <Slides>3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Tristan Mathews</dc:creator>
  <cp:lastModifiedBy>Hannah C. Crowther</cp:lastModifiedBy>
  <cp:revision>35</cp:revision>
  <cp:lastPrinted>2026-01-20T15:21:07Z</cp:lastPrinted>
  <dcterms:created xsi:type="dcterms:W3CDTF">2024-11-12T17:22:21Z</dcterms:created>
  <dcterms:modified xsi:type="dcterms:W3CDTF">2026-04-21T10:06:58Z</dcterms:modified>
</cp:coreProperties>
</file>